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kmal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28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3AB38B96-6F93-467A-A0D7-88A8B6E5C2BA}" type="datetimeFigureOut">
              <a:rPr lang="en-US" smtClean="0"/>
              <a:t>02/12/14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38E9F808-9966-4908-B750-A853F99EDC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645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1449-0D10-418F-AC9B-A4ED39AAC27D}" type="datetime1">
              <a:rPr lang="en-US" smtClean="0"/>
              <a:t>02/12/14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75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AF2E-A0BC-4703-9EE2-C94DB238C6ED}" type="datetime1">
              <a:rPr lang="en-US" smtClean="0"/>
              <a:t>02/12/14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43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90EB-8AAB-4241-86D2-5ED715228AD3}" type="datetime1">
              <a:rPr lang="en-US" smtClean="0"/>
              <a:t>02/12/14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88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C7705-8379-470D-8791-CCC5D8D9740E}" type="datetime1">
              <a:rPr lang="en-US" smtClean="0"/>
              <a:t>02/12/14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23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7ABB-8AC9-4555-9230-902813EB2C5F}" type="datetime1">
              <a:rPr lang="en-US" smtClean="0"/>
              <a:t>02/12/14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12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2DB75-BD6E-419D-99DF-5038B64B4927}" type="datetime1">
              <a:rPr lang="en-US" smtClean="0"/>
              <a:t>02/12/14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44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5D71F-58C9-4020-811F-A2F98A7E374D}" type="datetime1">
              <a:rPr lang="en-US" smtClean="0"/>
              <a:t>02/12/14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90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21D13-A329-4D64-ABF3-3107C5F68570}" type="datetime1">
              <a:rPr lang="en-US" smtClean="0"/>
              <a:t>02/12/14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41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A6AB6-8B11-4B5D-B1F9-A60EC976E6F5}" type="datetime1">
              <a:rPr lang="en-US" smtClean="0"/>
              <a:t>02/12/14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3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347D-C3D5-4C19-9A88-2AF92C2FC36C}" type="datetime1">
              <a:rPr lang="en-US" smtClean="0"/>
              <a:t>02/12/14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761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CDD94-C6D4-40F0-8E9B-AE96A557AF9D}" type="datetime1">
              <a:rPr lang="en-US" smtClean="0"/>
              <a:t>02/12/14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80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F5575-F7B4-47C2-AFD3-79DC3E0369CB}" type="datetime1">
              <a:rPr lang="en-US" smtClean="0"/>
              <a:t>02/12/14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D1864-33C1-48ED-A562-452339AEA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651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5300" y="596403"/>
            <a:ext cx="11087100" cy="5471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b="1" cap="small" dirty="0">
                <a:latin typeface="Times New Roman Bold" panose="0202080307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Problems in the Justice System of Uzbekistan and Their Impact on Corruption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Mirakmal Niyazmatov,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Tashabbus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b="1" dirty="0">
                <a:latin typeface="Times New Roman Bold" panose="0202080307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Political and Legal Profile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Separation of Powers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The executive has a substantial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control. 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143000" marR="0" lvl="2" indent="-2286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executive is headed by the President, in power since December 1991. 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marR="0" lvl="2" indent="-2286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Constitution provides that President is “a guarantor of human rights and freedoms of citizens, Constitution and laws”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00200" marR="0" lvl="3" indent="-2286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Implies that it is the president who ensures human rights and fundamental freedoms and not independent judiciary/system of checks and balances. 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marR="0" lvl="2" indent="-2286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After resignation, the President becomes a </a:t>
            </a:r>
            <a:r>
              <a:rPr lang="en-US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lifetime member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of the Uzbek Senate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00200" marR="0" lvl="3" indent="-2286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Grants immunity from criminal prosecution.  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Sham elections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143000" marR="0" lvl="2" indent="-2286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All four political parties are pro-government. 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marR="0" lvl="2" indent="-2286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Candidates openly endorsed the president during the presidential campaign. </a:t>
            </a:r>
            <a:endParaRPr lang="en-US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143000" marR="0" lvl="2" indent="-22860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Since 1991, the OSCE only deployed “limited observation missions.”</a:t>
            </a:r>
            <a:endParaRPr lang="en-US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603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4700" y="631334"/>
            <a:ext cx="10426700" cy="5608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0" lvl="3" indent="-4572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Bogus Bar Exam -&gt; Executive’s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Interference -&gt; 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Decree on Licensing Activities of </a:t>
            </a:r>
            <a:r>
              <a:rPr lang="en-US" sz="1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Advocates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0" lvl="4" indent="-4572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Requirement to pass qualification exam</a:t>
            </a:r>
            <a:endParaRPr lang="en-US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0" lvl="4" indent="-457200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Qualification Commission composition – 50/50 with </a:t>
            </a:r>
            <a:r>
              <a:rPr lang="en-US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Ministry of Justice</a:t>
            </a:r>
            <a:endParaRPr lang="en-US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0" marR="0" lvl="4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Membership requirement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0" marR="0" lvl="5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Advocates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at least three years of experience 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0" marR="0" lvl="5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how candidates from the Ministry of Justice are selected : 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0" marR="0" lvl="0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qualification exam - leaves significant amount of space for corrupt practices.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0" marR="0" lvl="1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examination card - five questions, one hour to prepare oral answer;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0" marR="0" lvl="0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Commission decides whether a candidate passed or failed the exam. 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0" marR="0" lvl="1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information on the criteria for assessing candidate’s answer.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0" marR="0" lvl="1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information on how Commission takes its decisions.  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Order of the Minister of Justice On Professional Development of Advocates.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0" marR="0" lvl="4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 least once in three years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professional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training at the Ministry of Justice. </a:t>
            </a:r>
            <a:endParaRPr lang="en-US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0" marR="0" lvl="4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Certificate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upon the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completion</a:t>
            </a:r>
          </a:p>
          <a:p>
            <a:pPr marL="2286000" marR="0" lvl="4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Failure =&gt;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termination of the license. 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99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9000" y="732484"/>
            <a:ext cx="10045700" cy="5015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marR="0" lvl="4" indent="-5080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3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Laws on Access to Advocate </a:t>
            </a:r>
            <a:endParaRPr lang="en-US" sz="2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3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3937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Art. 49(4): </a:t>
            </a:r>
            <a:r>
              <a:rPr lang="en-US" sz="2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advocate </a:t>
            </a: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shall be allowed to participate in any stage of the criminal process, and when the person is detained, from the person’s actual restriction of his right to freedom of movement.</a:t>
            </a:r>
            <a:endParaRPr lang="en-US" sz="23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3937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Art. 50(3): </a:t>
            </a:r>
            <a:r>
              <a:rPr lang="en-US" sz="2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advocate chosen </a:t>
            </a: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the suspect or accused can participate in the case at any time.</a:t>
            </a:r>
            <a:endParaRPr lang="en-US" sz="23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3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marR="0" lvl="4" indent="-5080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3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Practice:</a:t>
            </a:r>
            <a:endParaRPr lang="en-US" sz="23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3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Participation </a:t>
            </a: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2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advocate in </a:t>
            </a: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habeas corpus hearings is not mandatory. </a:t>
            </a:r>
            <a:endParaRPr lang="en-US" sz="23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57400" marR="0" lvl="4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pre-trial detention may last up to 3 </a:t>
            </a:r>
            <a:r>
              <a:rPr lang="en-US" sz="23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months.</a:t>
            </a:r>
            <a:endParaRPr lang="en-US" sz="23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721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7400" y="380307"/>
            <a:ext cx="10629900" cy="5954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Laws on Attorney-client </a:t>
            </a:r>
            <a:r>
              <a:rPr lang="en-US" sz="20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privilege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marR="0" lvl="0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9, 10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Law on Advocates + Art. 7, Law on the Guarantees of the Activities of Advocates: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Practice</a:t>
            </a: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63600" lvl="1" indent="-4064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By-laws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severely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limiting attorney-client privilege (adopted by Min. Justice + Gen. Procurator)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3600" marR="0" lvl="1" indent="-4064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2009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Rules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Internal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Inspection to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Counter Legalization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Criminal Proceeds </a:t>
            </a:r>
          </a:p>
          <a:p>
            <a:pPr marL="1368425" lvl="2" indent="-406400" algn="just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Conduct “internal inspection” of the client to identify suspicious transactions</a:t>
            </a:r>
          </a:p>
          <a:p>
            <a:pPr marL="1371600" marR="0" lvl="2" indent="-3937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 </a:t>
            </a:r>
            <a:r>
              <a:rPr lang="en-US" sz="2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specially </a:t>
            </a:r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authorized state body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marR="0" lvl="2" indent="-3937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internal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inspection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Uncovering suspicious behavior, formation of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database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timely transfer of information to the General Procurator; ensuring confidentiality of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inspection.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20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identifying suspicious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behavior: 1) Heightened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concern to ensure confidentiality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2) Offer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unusually high fee for services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3) Unjustified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haste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4) Unjustified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delay in submitting the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documents.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Responsible government agencies for the implementation of these Rules: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Ministry of Justice + General Procurator’s office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529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9800" y="630749"/>
            <a:ext cx="10160000" cy="5690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Fair Trial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20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Laws </a:t>
            </a:r>
            <a:r>
              <a:rPr lang="en-US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Fair Trial</a:t>
            </a: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 hearings,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presumption of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innocence, impartiality, independence,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obligation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issue reasoned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judgments, witness examination, etc. 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Practice</a:t>
            </a: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Vast majority of cases brought by procurator result in convictions.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Necessary corollary of the court’s approval of petitions brought by the procurator.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are no known cases when the high profile cases (large business owners, political opposition members, independent journalists or human rights defenders) brought by the prosecution ended with acquittals. 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93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judge can preside over a habeas corpus hearing and the same criminal case trial. A judge who endorsed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procurator’s request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pre-trial detention is unlikely to be unbiased in the criminal trial.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2080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is not prohibited by law.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2080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Because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courts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understaffed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happens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regular basis. 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008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596282"/>
            <a:ext cx="10604500" cy="5644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Sentencing judgments based on indictments. </a:t>
            </a:r>
            <a:r>
              <a:rPr lang="en-US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Verbatim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use of the wording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indictments. 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Preliminary investigation is notorious for using prohibited methods</a:t>
            </a: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disregard to arguments/evidence provided by the defense</a:t>
            </a:r>
          </a:p>
          <a:p>
            <a:pPr marR="0" lvl="1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Obstacles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Examining Evidence/Witnesses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93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Medical records, audio/video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recordings, rescinded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testimonies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Presumption of Innocence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93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Courtroom environment – Suspect in the cage -&gt;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 communication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advocate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93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Minimal rate of acquittals.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Procurator vs. Advocate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93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Procurator’s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protests - granted, Advocate’s - ignored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Uzbekistan’s Union of Advocates: 2000 -&gt; the court have only issued 65 verdicts of “Not-Guilty,” 64 of them were changed to “Guilty” after the procurators protests.  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wide-spread violations: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93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absence of demonstration why the suspect is guilty.  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93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Closed hearings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123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30300" y="512231"/>
            <a:ext cx="9702800" cy="5229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Law on the Right to Appeal</a:t>
            </a: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Appellate, Cassation and Supervisory review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Scope of examination: 1) lawfulness; 2) reasonableness and 3) fairness.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Reasons to repeal the previous judgment: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Incompleteness or one-sidedness of judicial investigation;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Inconsistency of the court’s conclusions outlined in its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judgment;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Substantial violations of criminal procedure law.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Practice</a:t>
            </a: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appeals usually last very short time.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Decisions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appellate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cassation courts are verbatim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copies There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absolutely no discussion of substantive or procedural e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rrors.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0" marR="0" lvl="2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Independence + Competence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decisions of the supervisory review courts are </a:t>
            </a:r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one-page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replies stating that the court “reached informed decision about the person’s guilt.” 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591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0400" y="828643"/>
            <a:ext cx="10655300" cy="540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Human rights in the Constitution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endParaRPr lang="en-US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377950" marR="0" lvl="2" indent="-46355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Most of the civil and political rights are guaranteed - Freedom of expression, freedom of religion or belief, freedom of assembly, fair trial rights, etc.</a:t>
            </a:r>
            <a:endParaRPr lang="en-US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92350" marR="0" lvl="3" indent="-45720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But severely violated in practice;</a:t>
            </a:r>
            <a:endParaRPr lang="en-US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7950" marR="0" lvl="2" indent="-46355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Proliferation of laws.</a:t>
            </a:r>
            <a:endParaRPr lang="en-US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7950" marR="0" lvl="2" indent="-4635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than 300 laws in the field of human rights and fundamental freedoms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7950" marR="0" lvl="2" indent="-4635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than 70 international treaties in the field of human rights.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92350" marR="0" lvl="3" indent="-4064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However, no genuine improvement of the rule of law and human rights. -&gt; Arguable, it has deteriorated.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Judiciary as a tool of repression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en-US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1377950" marR="0" lvl="2" indent="-463550" algn="just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judiciary is not independent and controlled by the executive. Consequently, no protection from the executive’s abuse of power. </a:t>
            </a:r>
            <a:endParaRPr lang="en-US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92350" marR="0" lvl="3" indent="-463550" algn="just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Vulnerable groups: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large business owners, human rights activists, independent journalists, political dissidents, independent Muslims.</a:t>
            </a:r>
            <a:endParaRPr lang="en-US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56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63600" y="897539"/>
            <a:ext cx="10325100" cy="4834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Absolute lack of respect to the Constitution and laws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known case since 1991 that the Constitutional Court ruled against the government. Documents issued by the Constitutional Court, if there are any, impossible to find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0" lvl="1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marR="0" lvl="2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“Neither lawyers, nor could lower court judges cite one key Constitutional Court decision with an influence on civil rights or liberties.” (ABA Judicial Reform Index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R="0" lvl="2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57400" marR="0" lvl="3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are many laws and by-laws that directly contradict Constitutional provisions. -&gt; </a:t>
            </a:r>
            <a:r>
              <a:rPr lang="en-US" sz="2000" i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Tashabbus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has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analysed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many such laws and by-laws.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1445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Supreme Court issues “Decrees,” which serve as interpretative guidance, but they are short and lack any substantial input on resolving legal problems.  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768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00100" y="766410"/>
            <a:ext cx="10706100" cy="602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2000" b="1" dirty="0">
                <a:latin typeface="Times New Roman Bold" panose="0202080307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 Institutions of the Justice System in Uzbekistan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3600" marR="0" lvl="1" indent="-4064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judiciary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7950" marR="0" lvl="2" indent="-4635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Appointment of higher court judges – President proposes, the Senate elects</a:t>
            </a:r>
          </a:p>
          <a:p>
            <a:pPr marL="1377950" marR="0" lvl="2" indent="-4635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Lower court judges – appointed by the President</a:t>
            </a:r>
          </a:p>
          <a:p>
            <a:pPr marL="1377950" marR="0" lvl="2" indent="-4635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January 1, 2013: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marR="0" lvl="3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are 195 judges in civil courts;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92350" marR="0" lvl="4" indent="-4635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68 vacant position, which is 37.6% of all civil court judge positions;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marR="0" lvl="1" indent="-4508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are 320 judges in criminal courts;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38388" marR="0" lvl="2" indent="-509588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information on occupancy in criminal courts.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63600" marR="0" indent="-4064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	</a:t>
            </a:r>
            <a:r>
              <a:rPr lang="en-US" sz="20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Procurator’s Office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7950" marR="0" lvl="0" indent="-4635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Appointed by the President with the approval of the Senate</a:t>
            </a:r>
          </a:p>
          <a:p>
            <a:pPr marL="1377950" marR="0" lvl="0" indent="-4635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Procurator-General 5-year term </a:t>
            </a:r>
          </a:p>
          <a:p>
            <a:pPr marL="1377950" marR="0" lvl="0" indent="-4635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July 2014: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marR="0" lvl="1" indent="-4508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procurators – 4,754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614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859484"/>
            <a:ext cx="9944100" cy="470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marR="0" indent="-5715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Practice of Law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marR="0" lvl="1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advocate (“</a:t>
            </a:r>
            <a:r>
              <a:rPr lang="en-US" sz="2000" i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advokat</a:t>
            </a:r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a lawyer, who passed qualification exam and holds a license authorizing him/her to practice law. Advocates can represent clients in courts;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7950" marR="0" lvl="2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of September 2013: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60575" marR="0" lvl="3" indent="-4064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than 5,000 licensed advocates in Uzbekistan (1 advocate per 5,500)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1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legal adviser (“</a:t>
            </a:r>
            <a:r>
              <a:rPr lang="en-US" sz="2000" i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yuristkonsult</a:t>
            </a:r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”)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a person, who has a law degree but has not taken or passed qualification exam. Legal advisers do not have a license. Therefore, they cannot represent clients in courts and primarily work on providing legal advice to businesses.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23988" marR="0" lvl="2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Government vs. Non-government legal advisors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773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2800" y="550376"/>
            <a:ext cx="10579100" cy="5530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b="1" cap="sm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Assessment of the Justice System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Habeas corpus </a:t>
            </a: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procedure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January 2008 Law Amendments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Article </a:t>
            </a:r>
            <a:r>
              <a:rPr lang="en-US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224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official is required to explain procedural rights of the arrested person: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right to a telephone call to contact a lawyer or a close relative;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right to be represented by a lawyer,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right to refuse to testify;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right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against self-incrimination.</a:t>
            </a:r>
            <a:endParaRPr lang="en-US" sz="11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3" indent="-28575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Article </a:t>
            </a:r>
            <a:r>
              <a:rPr lang="en-US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243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0" marR="0" lvl="2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prosecutor must bring an individual before a court to review the lawfulness of pre-trial detention within 72 hours of arrest.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Within 60 hours, procurator submits a petition;</a:t>
            </a:r>
            <a:endParaRPr lang="en-US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Within 12 hours, court reviews the materials for the hearing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Habeas Corpus hearing</a:t>
            </a:r>
            <a:endParaRPr lang="en-US" sz="11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Procurator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mandatory;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Advocate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no; 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hearing starts with the prosecutor’s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statement, followed by an advocate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suspect. 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hearing, the judge 1) approves, 2) denies or 3) extends the arrest up to 48 hours.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en-US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388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63600" y="677376"/>
            <a:ext cx="10210800" cy="5361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Five Major Problems with Habeas Corpus Hearing: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Participation of the advocate is not mandatory (“if there is one”). Consequently,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effective way for a suspect to challenge prosecutor’ allegations + necessity of detention.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292100" algn="l"/>
              </a:tabLst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		No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 guidelines for assessing procurator’s petition for pre-trial detention. The law states that the court listens to the parties but does not specify how it shall probe the information submitted by the prosecution. As a result: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3" indent="-3937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Hearings last only about 10-20 minutes, which is not sufficient to weight the evidence presented by the prosecutor and decide on the necessity of the pre-trial detention;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3" indent="-3937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court approves nearly all pre-trial detention requests. The court assumes the information in the prosecutor’s petition to be valid and the request to detain the person justified.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057400" marR="0" lvl="4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2008, there were 16,610 detention petitions, from which 16,338 were approved and 248 rejected, which is about 1.5%.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936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9800" y="668849"/>
            <a:ext cx="10236200" cy="532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“</a:t>
            </a:r>
            <a:r>
              <a:rPr lang="en-US" sz="2000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Reasonable assumption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that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suspect would escape from the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pre-trial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investigation and trial (art. 236). And, the court must consider the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a)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gravity of the charges,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identity of the accused,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 family,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occupation,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e)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f)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 status,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g)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marital status and other circumstances.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Despite these safeguards,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 </a:t>
            </a:r>
            <a:r>
              <a:rPr lang="en-US" sz="20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1.5%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the procurator petitions get rejected.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Court’s limited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options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restraint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measures. The court can only 1) approve, 2) reject or 3) prolong the detention. The court </a:t>
            </a:r>
            <a:r>
              <a:rPr lang="en-US" sz="20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cannot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apply alternative types of restraint measures, such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as:</a:t>
            </a:r>
          </a:p>
          <a:p>
            <a:pPr marL="914400" indent="-342900" algn="just">
              <a:lnSpc>
                <a:spcPct val="107000"/>
              </a:lnSpc>
              <a:buFont typeface="+mj-lt"/>
              <a:buAutoNum type="alphaLcParenR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pledge of a good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behavior;</a:t>
            </a:r>
          </a:p>
          <a:p>
            <a:pPr marL="914400" indent="-342900" algn="just">
              <a:lnSpc>
                <a:spcPct val="107000"/>
              </a:lnSpc>
              <a:buFont typeface="+mj-lt"/>
              <a:buAutoNum type="alphaLcParenR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personal guarantee;</a:t>
            </a:r>
          </a:p>
          <a:p>
            <a:pPr marL="914400" indent="-342900" algn="just">
              <a:lnSpc>
                <a:spcPct val="107000"/>
              </a:lnSpc>
              <a:buFont typeface="+mj-lt"/>
              <a:buAutoNum type="alphaLcParenR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guarantee from a public association or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</a:p>
          <a:p>
            <a:pPr marL="914400" indent="-342900" algn="just">
              <a:lnSpc>
                <a:spcPct val="107000"/>
              </a:lnSpc>
              <a:buFont typeface="+mj-lt"/>
              <a:buAutoNum type="alphaLcParenR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bail.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3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=&gt; The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discretion is given to procurators and investigators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--&gt;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aids corruption.       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Miranda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Rights: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Widely </a:t>
            </a: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ignored, no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legal consequences for failure to comply. 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marR="0" lvl="3" indent="-2286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Judges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 not even pay attention when lawyers raise these violations. 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782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2200" y="715565"/>
            <a:ext cx="998220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Effective Legal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Defence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marR="0" lvl="4" indent="-5080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Laws on Independence of Advocates</a:t>
            </a:r>
            <a:r>
              <a:rPr lang="en-US" sz="2000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49400" marR="0" lvl="2" indent="-4064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Art. 4, Law On Advocates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49400" marR="0" lvl="2" indent="-4064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Independence of the judiciary from political interference by the executive branch and legislature.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marR="0" lvl="4" indent="-5080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Times New Roman" panose="02020603050405020304" pitchFamily="18" charset="0"/>
              <a:buChar char="-"/>
            </a:pPr>
            <a:r>
              <a:rPr lang="en-US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Practice:</a:t>
            </a:r>
            <a:endParaRPr lang="en-US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549400" marR="0" lvl="2" indent="-3937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January 2009 law (Cabinet of Ministers, Ministry of Justice)</a:t>
            </a:r>
            <a:endParaRPr lang="en-US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71700" marR="0" lvl="3" indent="-4572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Required all advocates to re-apply for bar licenses. This led to the disbarment of numerous independent advocates subordinating the bar to the executive. </a:t>
            </a:r>
            <a:endParaRPr lang="en-US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163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620</Words>
  <Application>Microsoft Macintosh PowerPoint</Application>
  <PresentationFormat>Personnalisé</PresentationFormat>
  <Paragraphs>202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Mirakmal Niyazmatov</dc:creator>
  <cp:lastModifiedBy>Andrea M.</cp:lastModifiedBy>
  <cp:revision>17</cp:revision>
  <cp:lastPrinted>2014-11-26T05:17:44Z</cp:lastPrinted>
  <dcterms:created xsi:type="dcterms:W3CDTF">2014-11-26T03:39:45Z</dcterms:created>
  <dcterms:modified xsi:type="dcterms:W3CDTF">2014-12-02T13:12:03Z</dcterms:modified>
</cp:coreProperties>
</file>